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a" ContentType="audio/x-ms-wma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26"/>
  </p:notesMasterIdLst>
  <p:sldIdLst>
    <p:sldId id="267" r:id="rId2"/>
    <p:sldId id="268" r:id="rId3"/>
    <p:sldId id="256" r:id="rId4"/>
    <p:sldId id="258" r:id="rId5"/>
    <p:sldId id="257" r:id="rId6"/>
    <p:sldId id="273" r:id="rId7"/>
    <p:sldId id="263" r:id="rId8"/>
    <p:sldId id="262" r:id="rId9"/>
    <p:sldId id="278" r:id="rId10"/>
    <p:sldId id="279" r:id="rId11"/>
    <p:sldId id="290" r:id="rId12"/>
    <p:sldId id="287" r:id="rId13"/>
    <p:sldId id="282" r:id="rId14"/>
    <p:sldId id="283" r:id="rId15"/>
    <p:sldId id="259" r:id="rId16"/>
    <p:sldId id="261" r:id="rId17"/>
    <p:sldId id="276" r:id="rId18"/>
    <p:sldId id="277" r:id="rId19"/>
    <p:sldId id="265" r:id="rId20"/>
    <p:sldId id="286" r:id="rId21"/>
    <p:sldId id="281" r:id="rId22"/>
    <p:sldId id="288" r:id="rId23"/>
    <p:sldId id="291" r:id="rId24"/>
    <p:sldId id="289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6D9852-EE04-4C25-9C7F-EFCBB5B0D8B0}" type="datetimeFigureOut">
              <a:rPr lang="ru-RU" smtClean="0"/>
              <a:pPr/>
              <a:t>28.09.2015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075CFC-9817-4912-9884-1482C4D41DC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569289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075CFC-9817-4912-9884-1482C4D41DCC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039175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28.09.2015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28.09.2015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28.09.2015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28.09.2015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28.09.2015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28.09.2015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28.09.2015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28.09.2015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28.09.2015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28.09.2015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28.09.2015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pPr/>
              <a:t>28.09.2015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sites.google.com/site/muzyka6klass/urok-no/%D0%9C%D0%BE%D0%BD%D0%B5%20%D1%81%D1%82%D0%BE%D0%B3%20%D1%81%D0%B5%D0%BD%D0%B0.jpg?attredirects=0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taratel.com/pictures/ruspaint/big/293-1.jpg" TargetMode="Externa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hyperlink" Target="http://images.yandex.ru/yandpage?&amp;p=0&amp;text=%D0%9F%D0%BE%D1%80%D1%82%D1%80%D0%B5%D1%82%20%D0%92.%20%D0%A8%D0%B5%D0%BA%D1%81%D0%BF%D0%B8%D1%80%D0%B0&amp;rpt=simage" TargetMode="External"/><Relationship Id="rId4" Type="http://schemas.openxmlformats.org/officeDocument/2006/relationships/image" Target="../media/image16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images.yandex.ru/yandpage?&amp;p=4&amp;text=%D0%9A%D0%B0%D1%80%D1%82%D0%B8%D0%BD%D1%8B%20%D1%85%D1%83%D0%B4%D0%BE%D0%B6%D0%BD%D0%B8%D0%BA%D0%BE%D0%B2%20%D0%BE%D0%B1%20%D0%BE%D1%81%D0%B5%D0%BD%D0%B8&amp;rpt=simage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1.wma"/><Relationship Id="rId5" Type="http://schemas.openxmlformats.org/officeDocument/2006/relationships/image" Target="../media/image5.png"/><Relationship Id="rId4" Type="http://schemas.microsoft.com/office/2007/relationships/media" Target="../media/media1.wma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www.persons-info.com/files/photo/-532279168.jpg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285720" y="500042"/>
            <a:ext cx="9252520" cy="1584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ru-RU" sz="8000" b="1" spc="300" dirty="0" smtClean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Times New Roman" pitchFamily="18" charset="0"/>
                <a:cs typeface="Times New Roman" pitchFamily="18" charset="0"/>
              </a:rPr>
              <a:t>Урок музыки </a:t>
            </a:r>
          </a:p>
          <a:p>
            <a:r>
              <a:rPr lang="ru-RU" sz="8000" b="1" spc="300" dirty="0" smtClean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Times New Roman" pitchFamily="18" charset="0"/>
                <a:cs typeface="Times New Roman" pitchFamily="18" charset="0"/>
              </a:rPr>
              <a:t>в 5 классе</a:t>
            </a:r>
          </a:p>
        </p:txBody>
      </p:sp>
      <p:sp>
        <p:nvSpPr>
          <p:cNvPr id="5" name="TextBox 5"/>
          <p:cNvSpPr txBox="1">
            <a:spLocks noGrp="1" noChangeArrowheads="1"/>
          </p:cNvSpPr>
          <p:nvPr>
            <p:ph type="subTitle" idx="1"/>
          </p:nvPr>
        </p:nvSpPr>
        <p:spPr bwMode="auto">
          <a:xfrm>
            <a:off x="5508104" y="3356992"/>
            <a:ext cx="3416424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Разработала:</a:t>
            </a:r>
          </a:p>
          <a:p>
            <a:pPr algn="l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Быба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Л.Н.</a:t>
            </a:r>
          </a:p>
          <a:p>
            <a:pPr algn="l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учитель музыки</a:t>
            </a:r>
          </a:p>
          <a:p>
            <a:pPr algn="l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МБОУ УСОШ №17</a:t>
            </a:r>
          </a:p>
        </p:txBody>
      </p:sp>
      <p:sp>
        <p:nvSpPr>
          <p:cNvPr id="6" name="TextBox 7"/>
          <p:cNvSpPr txBox="1">
            <a:spLocks noChangeArrowheads="1"/>
          </p:cNvSpPr>
          <p:nvPr/>
        </p:nvSpPr>
        <p:spPr bwMode="auto">
          <a:xfrm>
            <a:off x="3686970" y="5733256"/>
            <a:ext cx="194957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kern="0" dirty="0" smtClean="0">
                <a:solidFill>
                  <a:srgbClr val="002060"/>
                </a:solidFill>
              </a:rPr>
              <a:t>ст</a:t>
            </a:r>
            <a:r>
              <a:rPr lang="ru-RU" sz="2400" b="1" kern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Отрадная</a:t>
            </a:r>
          </a:p>
        </p:txBody>
      </p:sp>
    </p:spTree>
    <p:extLst>
      <p:ext uri="{BB962C8B-B14F-4D97-AF65-F5344CB8AC3E}">
        <p14:creationId xmlns="" xmlns:p14="http://schemas.microsoft.com/office/powerpoint/2010/main" val="4237775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18" descr="Портрет поэта Ф.И. Тютчева. 1876"/>
          <p:cNvPicPr>
            <a:picLocks noGrp="1" noChangeAspect="1" noChangeArrowheads="1"/>
          </p:cNvPicPr>
          <p:nvPr>
            <p:ph type="ctrTitle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23850" y="549275"/>
            <a:ext cx="2519363" cy="3309938"/>
          </a:xfrm>
          <a:noFill/>
        </p:spPr>
      </p:pic>
      <p:sp>
        <p:nvSpPr>
          <p:cNvPr id="98323" name="Rectangle 19"/>
          <p:cNvSpPr>
            <a:spLocks noGrp="1" noChangeArrowheads="1"/>
          </p:cNvSpPr>
          <p:nvPr>
            <p:ph type="subTitle" idx="1"/>
          </p:nvPr>
        </p:nvSpPr>
        <p:spPr>
          <a:xfrm>
            <a:off x="1006475" y="476250"/>
            <a:ext cx="8137525" cy="5976938"/>
          </a:xfrm>
        </p:spPr>
        <p:txBody>
          <a:bodyPr/>
          <a:lstStyle/>
          <a:p>
            <a:pPr algn="l" eaLnBrk="1" hangingPunct="1">
              <a:lnSpc>
                <a:spcPct val="80000"/>
              </a:lnSpc>
              <a:defRPr/>
            </a:pPr>
            <a:r>
              <a:rPr lang="ru-RU" sz="1200" dirty="0" smtClean="0"/>
              <a:t>			</a:t>
            </a:r>
          </a:p>
          <a:p>
            <a:pPr algn="l" eaLnBrk="1" hangingPunct="1">
              <a:lnSpc>
                <a:spcPct val="80000"/>
              </a:lnSpc>
              <a:defRPr/>
            </a:pPr>
            <a:r>
              <a:rPr lang="ru-RU" sz="1000" dirty="0" smtClean="0"/>
              <a:t>			</a:t>
            </a:r>
            <a:endParaRPr lang="ru-RU" sz="1100" dirty="0" smtClean="0"/>
          </a:p>
          <a:p>
            <a:pPr algn="l" eaLnBrk="1" hangingPunct="1">
              <a:lnSpc>
                <a:spcPct val="80000"/>
              </a:lnSpc>
              <a:defRPr/>
            </a:pPr>
            <a:r>
              <a:rPr lang="ru-RU" sz="1100" dirty="0" smtClean="0"/>
              <a:t>			</a:t>
            </a:r>
          </a:p>
          <a:p>
            <a:pPr algn="l" eaLnBrk="1" hangingPunct="1">
              <a:lnSpc>
                <a:spcPct val="80000"/>
              </a:lnSpc>
              <a:defRPr/>
            </a:pPr>
            <a:r>
              <a:rPr lang="ru-RU" sz="1100" dirty="0" smtClean="0"/>
              <a:t>			</a:t>
            </a:r>
          </a:p>
          <a:p>
            <a:pPr algn="l" eaLnBrk="1" hangingPunct="1">
              <a:lnSpc>
                <a:spcPct val="80000"/>
              </a:lnSpc>
              <a:defRPr/>
            </a:pPr>
            <a:r>
              <a:rPr lang="ru-RU" sz="1400" dirty="0" smtClean="0"/>
              <a:t>			</a:t>
            </a:r>
            <a:r>
              <a:rPr lang="ru-RU" sz="2800" dirty="0" smtClean="0">
                <a:solidFill>
                  <a:srgbClr val="0070C0"/>
                </a:solidFill>
              </a:rPr>
              <a:t>Ещё в полях белеет снег,</a:t>
            </a:r>
          </a:p>
          <a:p>
            <a:pPr algn="l" eaLnBrk="1" hangingPunct="1">
              <a:lnSpc>
                <a:spcPct val="80000"/>
              </a:lnSpc>
              <a:defRPr/>
            </a:pPr>
            <a:r>
              <a:rPr lang="ru-RU" sz="2800" dirty="0" smtClean="0">
                <a:solidFill>
                  <a:srgbClr val="0070C0"/>
                </a:solidFill>
              </a:rPr>
              <a:t>			А воды уж весной шумят – </a:t>
            </a:r>
          </a:p>
          <a:p>
            <a:pPr algn="l" eaLnBrk="1" hangingPunct="1">
              <a:lnSpc>
                <a:spcPct val="80000"/>
              </a:lnSpc>
              <a:defRPr/>
            </a:pPr>
            <a:r>
              <a:rPr lang="ru-RU" sz="2800" dirty="0" smtClean="0">
                <a:solidFill>
                  <a:srgbClr val="0070C0"/>
                </a:solidFill>
              </a:rPr>
              <a:t>			Бегут и будят сонный брег,</a:t>
            </a:r>
          </a:p>
          <a:p>
            <a:pPr algn="l" eaLnBrk="1" hangingPunct="1">
              <a:lnSpc>
                <a:spcPct val="80000"/>
              </a:lnSpc>
              <a:defRPr/>
            </a:pPr>
            <a:r>
              <a:rPr lang="ru-RU" sz="2800" dirty="0" smtClean="0">
                <a:solidFill>
                  <a:srgbClr val="0070C0"/>
                </a:solidFill>
              </a:rPr>
              <a:t>			Бегут и блещут и гласят…</a:t>
            </a:r>
          </a:p>
          <a:p>
            <a:pPr algn="l" eaLnBrk="1" hangingPunct="1">
              <a:lnSpc>
                <a:spcPct val="80000"/>
              </a:lnSpc>
              <a:defRPr/>
            </a:pPr>
            <a:r>
              <a:rPr lang="en-IE" sz="2400" dirty="0" smtClean="0">
                <a:solidFill>
                  <a:srgbClr val="0070C0"/>
                </a:solidFill>
              </a:rPr>
              <a:t>                </a:t>
            </a:r>
            <a:r>
              <a:rPr lang="ru-RU" sz="2400" dirty="0" smtClean="0">
                <a:solidFill>
                  <a:srgbClr val="0070C0"/>
                </a:solidFill>
              </a:rPr>
              <a:t>. 	</a:t>
            </a:r>
            <a:r>
              <a:rPr lang="ru-RU" sz="2000" dirty="0" smtClean="0">
                <a:solidFill>
                  <a:srgbClr val="0070C0"/>
                </a:solidFill>
              </a:rPr>
              <a:t> 	</a:t>
            </a:r>
            <a:endParaRPr lang="en-IE" sz="2000" dirty="0" smtClean="0">
              <a:solidFill>
                <a:srgbClr val="0070C0"/>
              </a:solidFill>
            </a:endParaRPr>
          </a:p>
          <a:p>
            <a:pPr algn="l" eaLnBrk="1" hangingPunct="1">
              <a:lnSpc>
                <a:spcPct val="80000"/>
              </a:lnSpc>
              <a:defRPr/>
            </a:pPr>
            <a:r>
              <a:rPr lang="en-IE" sz="2000" dirty="0" smtClean="0">
                <a:solidFill>
                  <a:srgbClr val="0070C0"/>
                </a:solidFill>
              </a:rPr>
              <a:t>			</a:t>
            </a:r>
            <a:r>
              <a:rPr lang="ru-RU" sz="2800" dirty="0" smtClean="0">
                <a:solidFill>
                  <a:srgbClr val="0070C0"/>
                </a:solidFill>
              </a:rPr>
              <a:t>Они гласят во все концы:</a:t>
            </a:r>
          </a:p>
          <a:p>
            <a:pPr algn="l" eaLnBrk="1" hangingPunct="1">
              <a:lnSpc>
                <a:spcPct val="80000"/>
              </a:lnSpc>
              <a:defRPr/>
            </a:pPr>
            <a:r>
              <a:rPr lang="ru-RU" sz="2800" dirty="0" smtClean="0">
                <a:solidFill>
                  <a:srgbClr val="0070C0"/>
                </a:solidFill>
              </a:rPr>
              <a:t>		</a:t>
            </a:r>
            <a:r>
              <a:rPr lang="en-IE" sz="2800" dirty="0" smtClean="0">
                <a:solidFill>
                  <a:srgbClr val="0070C0"/>
                </a:solidFill>
              </a:rPr>
              <a:t>       </a:t>
            </a:r>
            <a:r>
              <a:rPr lang="ru-RU" sz="2800" dirty="0" smtClean="0">
                <a:solidFill>
                  <a:srgbClr val="0070C0"/>
                </a:solidFill>
              </a:rPr>
              <a:t> «Весна идёт, весна идёт!</a:t>
            </a:r>
          </a:p>
          <a:p>
            <a:pPr algn="l">
              <a:lnSpc>
                <a:spcPct val="80000"/>
              </a:lnSpc>
              <a:defRPr/>
            </a:pPr>
            <a:r>
              <a:rPr lang="ru-RU" sz="2800" dirty="0" smtClean="0">
                <a:solidFill>
                  <a:srgbClr val="0070C0"/>
                </a:solidFill>
              </a:rPr>
              <a:t>Ф. Тютчев	</a:t>
            </a:r>
            <a:r>
              <a:rPr lang="en-IE" sz="2800" dirty="0" smtClean="0">
                <a:solidFill>
                  <a:srgbClr val="0070C0"/>
                </a:solidFill>
              </a:rPr>
              <a:t>        </a:t>
            </a:r>
            <a:r>
              <a:rPr lang="ru-RU" sz="2800" dirty="0" smtClean="0">
                <a:solidFill>
                  <a:srgbClr val="0070C0"/>
                </a:solidFill>
              </a:rPr>
              <a:t> Мы молодой весны гонцы,</a:t>
            </a:r>
          </a:p>
          <a:p>
            <a:pPr algn="l" eaLnBrk="1" hangingPunct="1">
              <a:lnSpc>
                <a:spcPct val="80000"/>
              </a:lnSpc>
              <a:defRPr/>
            </a:pPr>
            <a:r>
              <a:rPr lang="ru-RU" sz="2800" dirty="0" smtClean="0">
                <a:solidFill>
                  <a:srgbClr val="0070C0"/>
                </a:solidFill>
              </a:rPr>
              <a:t>			 Она нас выслала вперёд!»</a:t>
            </a:r>
          </a:p>
          <a:p>
            <a:pPr algn="l" eaLnBrk="1" hangingPunct="1">
              <a:lnSpc>
                <a:spcPct val="80000"/>
              </a:lnSpc>
              <a:defRPr/>
            </a:pPr>
            <a:r>
              <a:rPr lang="ru-RU" sz="2400" dirty="0" smtClean="0"/>
              <a:t>		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3857629"/>
            <a:ext cx="4043362" cy="571504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sz="2300" b="1" dirty="0" smtClean="0">
                <a:latin typeface="Times New Roman" pitchFamily="18" charset="0"/>
                <a:cs typeface="Times New Roman" pitchFamily="18" charset="0"/>
              </a:rPr>
              <a:t>В. Э. </a:t>
            </a:r>
            <a:r>
              <a:rPr lang="ru-RU" sz="2300" b="1" dirty="0" err="1" smtClean="0">
                <a:latin typeface="Times New Roman" pitchFamily="18" charset="0"/>
                <a:cs typeface="Times New Roman" pitchFamily="18" charset="0"/>
              </a:rPr>
              <a:t>Борисов-Мусатов</a:t>
            </a:r>
            <a:r>
              <a:rPr lang="ru-RU" sz="2300" b="1" dirty="0" smtClean="0">
                <a:latin typeface="Times New Roman" pitchFamily="18" charset="0"/>
                <a:cs typeface="Times New Roman" pitchFamily="18" charset="0"/>
              </a:rPr>
              <a:t>. Водоем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714876" y="2786058"/>
            <a:ext cx="4143404" cy="428628"/>
          </a:xfrm>
        </p:spPr>
        <p:txBody>
          <a:bodyPr>
            <a:normAutofit fontScale="90000"/>
          </a:bodyPr>
          <a:lstStyle/>
          <a:p>
            <a:r>
              <a:rPr lang="ru-RU" sz="22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АркадийРылов</a:t>
            </a:r>
            <a:r>
              <a:rPr lang="ru-RU" sz="2200" b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Буйный ветер</a:t>
            </a:r>
            <a:r>
              <a:rPr lang="ru-RU" b="0" dirty="0" smtClean="0">
                <a:solidFill>
                  <a:srgbClr val="002060"/>
                </a:solidFill>
              </a:rPr>
              <a:t/>
            </a:r>
            <a:br>
              <a:rPr lang="ru-RU" b="0" dirty="0" smtClean="0">
                <a:solidFill>
                  <a:srgbClr val="002060"/>
                </a:solidFill>
              </a:rPr>
            </a:b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4" name="Picture 2" descr="http://www.stihi.ru/pics/2014/08/13/58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85728"/>
            <a:ext cx="4137389" cy="3460182"/>
          </a:xfrm>
          <a:prstGeom prst="rect">
            <a:avLst/>
          </a:prstGeom>
          <a:noFill/>
        </p:spPr>
      </p:pic>
      <p:pic>
        <p:nvPicPr>
          <p:cNvPr id="1026" name="Picture 2" descr="Рылов Аркадий - Буйный ветер 1916  (1200х969). Нажмите для просмотра в полный размер.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05936" y="3071810"/>
            <a:ext cx="4323749" cy="34938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11237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i="1" dirty="0" smtClean="0">
                <a:solidFill>
                  <a:srgbClr val="0070C0"/>
                </a:solidFill>
              </a:rPr>
              <a:t>Выразительные средства.</a:t>
            </a:r>
          </a:p>
        </p:txBody>
      </p:sp>
      <p:sp>
        <p:nvSpPr>
          <p:cNvPr id="4099" name="Текст 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/>
            <a:r>
              <a:rPr lang="ru-RU" u="sng" dirty="0" smtClean="0">
                <a:solidFill>
                  <a:srgbClr val="C00000"/>
                </a:solidFill>
              </a:rPr>
              <a:t>МУЗЫКА</a:t>
            </a:r>
          </a:p>
        </p:txBody>
      </p:sp>
      <p:sp>
        <p:nvSpPr>
          <p:cNvPr id="4100" name="Содержимое 9"/>
          <p:cNvSpPr>
            <a:spLocks noGrp="1"/>
          </p:cNvSpPr>
          <p:nvPr>
            <p:ph sz="half" idx="2"/>
          </p:nvPr>
        </p:nvSpPr>
        <p:spPr>
          <a:xfrm>
            <a:off x="428625" y="1500175"/>
            <a:ext cx="4040188" cy="2643206"/>
          </a:xfrm>
        </p:spPr>
        <p:txBody>
          <a:bodyPr/>
          <a:lstStyle/>
          <a:p>
            <a:pPr eaLnBrk="1" hangingPunct="1"/>
            <a:endParaRPr lang="ru-RU" dirty="0" smtClean="0"/>
          </a:p>
          <a:p>
            <a:pPr eaLnBrk="1" hangingPunct="1"/>
            <a:r>
              <a:rPr lang="ru-RU" dirty="0" smtClean="0"/>
              <a:t>гамма</a:t>
            </a:r>
          </a:p>
          <a:p>
            <a:pPr eaLnBrk="1" hangingPunct="1"/>
            <a:r>
              <a:rPr lang="ru-RU" dirty="0" smtClean="0"/>
              <a:t>звуковая палитра</a:t>
            </a:r>
          </a:p>
          <a:p>
            <a:pPr eaLnBrk="1" hangingPunct="1"/>
            <a:r>
              <a:rPr lang="ru-RU" dirty="0" smtClean="0"/>
              <a:t>ритм</a:t>
            </a:r>
          </a:p>
          <a:p>
            <a:pPr eaLnBrk="1" hangingPunct="1"/>
            <a:r>
              <a:rPr lang="ru-RU" dirty="0" smtClean="0"/>
              <a:t>штрихи </a:t>
            </a:r>
            <a:r>
              <a:rPr lang="ru-RU" sz="1800" dirty="0" smtClean="0"/>
              <a:t>(НЮАНСЫ)</a:t>
            </a:r>
          </a:p>
          <a:p>
            <a:pPr eaLnBrk="1" hangingPunct="1"/>
            <a:r>
              <a:rPr lang="ru-RU" dirty="0" smtClean="0"/>
              <a:t>мелодическая линия</a:t>
            </a:r>
          </a:p>
        </p:txBody>
      </p:sp>
      <p:sp>
        <p:nvSpPr>
          <p:cNvPr id="4101" name="Текст 10"/>
          <p:cNvSpPr>
            <a:spLocks noGrp="1"/>
          </p:cNvSpPr>
          <p:nvPr>
            <p:ph type="body" sz="quarter" idx="3"/>
          </p:nvPr>
        </p:nvSpPr>
        <p:spPr>
          <a:xfrm>
            <a:off x="4645025" y="1785926"/>
            <a:ext cx="4041775" cy="642949"/>
          </a:xfrm>
        </p:spPr>
        <p:txBody>
          <a:bodyPr>
            <a:normAutofit fontScale="47500" lnSpcReduction="20000"/>
          </a:bodyPr>
          <a:lstStyle/>
          <a:p>
            <a:pPr algn="ctr" eaLnBrk="1" hangingPunct="1"/>
            <a:endParaRPr lang="ru-RU" u="sng" dirty="0" smtClean="0">
              <a:solidFill>
                <a:srgbClr val="C00000"/>
              </a:solidFill>
            </a:endParaRPr>
          </a:p>
          <a:p>
            <a:pPr algn="ctr" eaLnBrk="1" hangingPunct="1"/>
            <a:r>
              <a:rPr lang="ru-RU" sz="3600" u="sng" dirty="0" smtClean="0">
                <a:solidFill>
                  <a:srgbClr val="C00000"/>
                </a:solidFill>
              </a:rPr>
              <a:t>ИЗОБРАЗИТЕЛЬНОЕ  ИСКУССТВО</a:t>
            </a:r>
          </a:p>
          <a:p>
            <a:pPr algn="ctr" eaLnBrk="1" hangingPunct="1"/>
            <a:endParaRPr lang="ru-RU" u="sng" dirty="0" smtClean="0">
              <a:solidFill>
                <a:srgbClr val="C00000"/>
              </a:solidFill>
            </a:endParaRPr>
          </a:p>
          <a:p>
            <a:pPr algn="ctr" eaLnBrk="1" hangingPunct="1"/>
            <a:endParaRPr lang="ru-RU" u="sng" dirty="0" smtClean="0">
              <a:solidFill>
                <a:srgbClr val="C00000"/>
              </a:solidFill>
            </a:endParaRPr>
          </a:p>
        </p:txBody>
      </p:sp>
      <p:sp>
        <p:nvSpPr>
          <p:cNvPr id="4102" name="Содержимое 11"/>
          <p:cNvSpPr>
            <a:spLocks noGrp="1"/>
          </p:cNvSpPr>
          <p:nvPr>
            <p:ph sz="quarter" idx="4"/>
          </p:nvPr>
        </p:nvSpPr>
        <p:spPr>
          <a:xfrm>
            <a:off x="4645025" y="2714620"/>
            <a:ext cx="4041775" cy="2671437"/>
          </a:xfrm>
        </p:spPr>
        <p:txBody>
          <a:bodyPr/>
          <a:lstStyle/>
          <a:p>
            <a:pPr eaLnBrk="1" hangingPunct="1"/>
            <a:endParaRPr lang="ru-RU" dirty="0" smtClean="0"/>
          </a:p>
          <a:p>
            <a:pPr eaLnBrk="1" hangingPunct="1"/>
            <a:r>
              <a:rPr lang="ru-RU" dirty="0" smtClean="0"/>
              <a:t>цветовая гамма</a:t>
            </a:r>
          </a:p>
          <a:p>
            <a:pPr eaLnBrk="1" hangingPunct="1"/>
            <a:r>
              <a:rPr lang="ru-RU" dirty="0" smtClean="0"/>
              <a:t>палитра</a:t>
            </a:r>
          </a:p>
          <a:p>
            <a:pPr eaLnBrk="1" hangingPunct="1"/>
            <a:r>
              <a:rPr lang="ru-RU" dirty="0" smtClean="0"/>
              <a:t>ритм - чередование элементов</a:t>
            </a:r>
          </a:p>
          <a:p>
            <a:pPr eaLnBrk="1" hangingPunct="1"/>
            <a:r>
              <a:rPr lang="ru-RU" dirty="0" smtClean="0"/>
              <a:t>штрихи</a:t>
            </a:r>
          </a:p>
          <a:p>
            <a:pPr eaLnBrk="1" hangingPunct="1"/>
            <a:r>
              <a:rPr lang="ru-RU" dirty="0" smtClean="0"/>
              <a:t>линия</a:t>
            </a:r>
          </a:p>
        </p:txBody>
      </p:sp>
      <p:pic>
        <p:nvPicPr>
          <p:cNvPr id="4103" name="Picture 2" descr="C:\Users\илья\Desktop\картинки ля слайда\палитр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57875" y="5356225"/>
            <a:ext cx="1428750" cy="1144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4" name="Picture 3" descr="C:\Users\илья\Desktop\картинки ля слайда\нотки блеск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852" y="4143380"/>
            <a:ext cx="1731963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3" y="642938"/>
            <a:ext cx="82296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/>
              <a:t>«Вариация Феи Зимы» из балета С.Прокофьева «Золушка».</a:t>
            </a:r>
            <a:br>
              <a:rPr lang="ru-RU" b="1" dirty="0" smtClean="0"/>
            </a:br>
            <a:endParaRPr lang="ru-RU" b="1" dirty="0"/>
          </a:p>
        </p:txBody>
      </p:sp>
      <p:pic>
        <p:nvPicPr>
          <p:cNvPr id="512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857250" y="1785938"/>
            <a:ext cx="7643813" cy="484663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4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642942"/>
          </a:xfrm>
        </p:spPr>
        <p:txBody>
          <a:bodyPr>
            <a:normAutofit fontScale="90000"/>
          </a:bodyPr>
          <a:lstStyle/>
          <a:p>
            <a:r>
              <a:rPr lang="ru-RU" sz="4000" dirty="0" smtClean="0">
                <a:solidFill>
                  <a:srgbClr val="0070C0"/>
                </a:solidFill>
              </a:rPr>
              <a:t>Работа над проектом (по группам)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b="1" dirty="0" smtClean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285750" y="1000108"/>
            <a:ext cx="8501063" cy="5715017"/>
          </a:xfrm>
        </p:spPr>
        <p:txBody>
          <a:bodyPr>
            <a:normAutofit/>
          </a:bodyPr>
          <a:lstStyle/>
          <a:p>
            <a:pPr marL="0" indent="0" eaLnBrk="1" hangingPunct="1">
              <a:spcBef>
                <a:spcPct val="0"/>
              </a:spcBef>
              <a:buFont typeface="Arial" charset="0"/>
              <a:buNone/>
            </a:pPr>
            <a:r>
              <a:rPr lang="ru-RU" sz="3000" b="1" dirty="0" smtClean="0">
                <a:ea typeface="Calibri" pitchFamily="34" charset="0"/>
                <a:cs typeface="Times New Roman" pitchFamily="18" charset="0"/>
              </a:rPr>
              <a:t>- Первой группе: выбрать пары слов, составить предложения с этими парами,   найти рифмы </a:t>
            </a:r>
          </a:p>
          <a:p>
            <a:pPr marL="0" indent="0" eaLnBrk="1" hangingPunct="1">
              <a:spcBef>
                <a:spcPct val="0"/>
              </a:spcBef>
              <a:buFont typeface="Arial" charset="0"/>
              <a:buNone/>
            </a:pPr>
            <a:r>
              <a:rPr lang="ru-RU" sz="3000" b="1" dirty="0" smtClean="0">
                <a:ea typeface="Calibri" pitchFamily="34" charset="0"/>
                <a:cs typeface="Times New Roman" pitchFamily="18" charset="0"/>
              </a:rPr>
              <a:t>(лёгкий, снежинка, фея, снег, зима, лес, поля, кружится)</a:t>
            </a:r>
          </a:p>
          <a:p>
            <a:pPr marL="0" indent="0" eaLnBrk="1" hangingPunct="1">
              <a:spcBef>
                <a:spcPct val="0"/>
              </a:spcBef>
              <a:buFont typeface="Arial" charset="0"/>
              <a:buNone/>
            </a:pPr>
            <a:endParaRPr lang="ru-RU" sz="1900" b="1" dirty="0" smtClean="0">
              <a:latin typeface="Arial" charset="0"/>
              <a:ea typeface="Calibri" pitchFamily="34" charset="0"/>
              <a:cs typeface="Times New Roman" pitchFamily="18" charset="0"/>
            </a:endParaRPr>
          </a:p>
          <a:p>
            <a:pPr marL="0" indent="0">
              <a:spcBef>
                <a:spcPct val="0"/>
              </a:spcBef>
              <a:buFont typeface="Arial" charset="0"/>
              <a:buNone/>
            </a:pPr>
            <a:r>
              <a:rPr lang="ru-RU" sz="3000" b="1" dirty="0" smtClean="0">
                <a:ea typeface="Calibri" pitchFamily="34" charset="0"/>
                <a:cs typeface="Times New Roman" pitchFamily="18" charset="0"/>
              </a:rPr>
              <a:t> - Второй группе:  в цвете  красками  на ватмане, изобразить  сказочный лес.</a:t>
            </a:r>
          </a:p>
          <a:p>
            <a:pPr marL="0" indent="0">
              <a:spcBef>
                <a:spcPct val="0"/>
              </a:spcBef>
              <a:buFont typeface="Arial" charset="0"/>
              <a:buNone/>
            </a:pPr>
            <a:endParaRPr lang="ru-RU" sz="1900" b="1" dirty="0" smtClean="0">
              <a:latin typeface="Arial" charset="0"/>
            </a:endParaRPr>
          </a:p>
          <a:p>
            <a:pPr marL="0" indent="0">
              <a:spcBef>
                <a:spcPct val="0"/>
              </a:spcBef>
              <a:buFont typeface="Arial" charset="0"/>
              <a:buNone/>
            </a:pPr>
            <a:r>
              <a:rPr lang="ru-RU" sz="3000" b="1" dirty="0" smtClean="0">
                <a:cs typeface="Calibri" pitchFamily="34" charset="0"/>
              </a:rPr>
              <a:t>-  Третьей группе: вырезать  снежинки, какие  представили, слушая музыку, большие или маленькие, красивые или безобразные.</a:t>
            </a:r>
            <a:endParaRPr lang="ru-RU" sz="4100" b="1" dirty="0" smtClean="0">
              <a:latin typeface="Arial" charset="0"/>
            </a:endParaRPr>
          </a:p>
          <a:p>
            <a:pPr marL="0" indent="0" eaLnBrk="1" hangingPunct="1"/>
            <a:endParaRPr lang="ru-RU" sz="30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071546"/>
            <a:ext cx="8229600" cy="5227233"/>
          </a:xfrm>
        </p:spPr>
        <p:txBody>
          <a:bodyPr>
            <a:normAutofit/>
          </a:bodyPr>
          <a:lstStyle/>
          <a:p>
            <a:pPr lvl="0"/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название произведения;</a:t>
            </a:r>
          </a:p>
          <a:p>
            <a:pPr lvl="0"/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композитор;</a:t>
            </a:r>
          </a:p>
          <a:p>
            <a:pPr lvl="0"/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жанр;</a:t>
            </a:r>
          </a:p>
          <a:p>
            <a:pPr lvl="0"/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определение </a:t>
            </a:r>
            <a:r>
              <a:rPr lang="ru-RU" sz="36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характера музыкального произведения;</a:t>
            </a:r>
          </a:p>
          <a:p>
            <a:pPr lvl="0"/>
            <a:r>
              <a:rPr lang="ru-RU" sz="36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исполнение;</a:t>
            </a:r>
          </a:p>
          <a:p>
            <a:pPr lvl="0"/>
            <a:r>
              <a:rPr lang="ru-RU" sz="36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средства музыкальной 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выразительности. </a:t>
            </a:r>
            <a:endParaRPr lang="ru-RU" sz="36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55576" y="188640"/>
            <a:ext cx="73818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spc="300" dirty="0">
                <a:ln w="1143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accent1">
                    <a:lumMod val="75000"/>
                  </a:schemeClr>
                </a:soli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РАБОТА ПО АЛГОРИТМУ</a:t>
            </a:r>
          </a:p>
        </p:txBody>
      </p:sp>
    </p:spTree>
    <p:extLst>
      <p:ext uri="{BB962C8B-B14F-4D97-AF65-F5344CB8AC3E}">
        <p14:creationId xmlns="" xmlns:p14="http://schemas.microsoft.com/office/powerpoint/2010/main" val="318321821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0688"/>
          </a:xfrm>
        </p:spPr>
        <p:txBody>
          <a:bodyPr>
            <a:noAutofit/>
          </a:bodyPr>
          <a:lstStyle/>
          <a:p>
            <a:r>
              <a:rPr lang="ru-RU" sz="4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Times New Roman" pitchFamily="18" charset="0"/>
                <a:cs typeface="Times New Roman" pitchFamily="18" charset="0"/>
              </a:rPr>
              <a:t>Изобразительное искусство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571736" y="6072206"/>
            <a:ext cx="68580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Клод Моне «Стог сена в Живерни»</a:t>
            </a:r>
            <a:endParaRPr lang="ru-RU" sz="32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https://sites.google.com/site/muzyka6klass/_/rsrc/1398012081526/urok-no/%D0%9C%D0%BE%D0%BD%D0%B5%20%D1%81%D1%82%D0%BE%D0%B3%20%D1%81%D0%B5%D0%BD%D0%B0.jpg">
            <a:hlinkClick r:id="rId3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48" y="928670"/>
            <a:ext cx="7715304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426664381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229600" cy="33213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charset="0"/>
                        </a:rPr>
                        <a:t>Музыка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charset="0"/>
                        </a:rPr>
                        <a:t>Живопись </a:t>
                      </a:r>
                    </a:p>
                  </a:txBody>
                  <a:tcPr horzOverflow="overflow"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charset="0"/>
                        </a:rPr>
                        <a:t>- зримое;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charset="0"/>
                        </a:rPr>
                        <a:t>- неподвижно, статично;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charset="0"/>
                        </a:rPr>
                        <a:t>- обращено к внешнему отображению окружения человека и его чувств, переживаний</a:t>
                      </a:r>
                    </a:p>
                  </a:txBody>
                  <a:tcPr horzOverflow="overflow"/>
                </a:tc>
              </a:tr>
            </a:tbl>
          </a:graphicData>
        </a:graphic>
      </p:graphicFrame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dirty="0" smtClean="0">
                <a:solidFill>
                  <a:srgbClr val="0070C0"/>
                </a:solidFill>
              </a:rPr>
              <a:t>Работа над проектом (по группам)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229600" cy="33213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charset="0"/>
                        </a:rPr>
                        <a:t>Музыка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charset="0"/>
                        </a:rPr>
                        <a:t>Живопись </a:t>
                      </a:r>
                    </a:p>
                  </a:txBody>
                  <a:tcPr horzOverflow="overflow"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charset="0"/>
                        </a:rPr>
                        <a:t>- слышимое</a:t>
                      </a: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charset="0"/>
                        </a:rPr>
                        <a:t>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charset="0"/>
                        </a:rPr>
                        <a:t>- живёт во </a:t>
                      </a: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charset="0"/>
                        </a:rPr>
                        <a:t>времени</a:t>
                      </a: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charset="0"/>
                        </a:rPr>
                        <a:t>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charset="0"/>
                        </a:rPr>
                        <a:t>- </a:t>
                      </a: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charset="0"/>
                        </a:rPr>
                        <a:t>устремлено</a:t>
                      </a: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charset="0"/>
                        </a:rPr>
                        <a:t> </a:t>
                      </a: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charset="0"/>
                        </a:rPr>
                        <a:t>к отображению внутреннего мира</a:t>
                      </a: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charset="0"/>
                        </a:rPr>
                        <a:t> 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charset="0"/>
                        </a:rPr>
                        <a:t>- зримое;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charset="0"/>
                        </a:rPr>
                        <a:t>- неподвижно, статично;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charset="0"/>
                        </a:rPr>
                        <a:t>- обращено к внешнему отображению окружения человека и его чувств, переживаний</a:t>
                      </a:r>
                    </a:p>
                  </a:txBody>
                  <a:tcPr horzOverflow="overflow"/>
                </a:tc>
              </a:tr>
            </a:tbl>
          </a:graphicData>
        </a:graphic>
      </p:graphicFrame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dirty="0" smtClean="0">
                <a:solidFill>
                  <a:srgbClr val="0070C0"/>
                </a:solidFill>
              </a:rPr>
              <a:t>Работа над проектом (по группам)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500174"/>
            <a:ext cx="8229600" cy="5025170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Выяснить, что общего между музыкой и изобразительным искусством.</a:t>
            </a:r>
          </a:p>
          <a:p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Сравнить  средства выразительности в музыке и в изобразительном искусстве.</a:t>
            </a:r>
          </a:p>
          <a:p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Сравнить произведения разных видов искусств: музыкального, изобразительного, литературного.</a:t>
            </a:r>
          </a:p>
          <a:p>
            <a:pPr marL="0" indent="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ПЛАН УРОКА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8857862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772816"/>
            <a:ext cx="8928992" cy="4525963"/>
          </a:xfrm>
        </p:spPr>
        <p:txBody>
          <a:bodyPr>
            <a:normAutofit/>
          </a:bodyPr>
          <a:lstStyle/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3400" b="1" dirty="0" smtClean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Задачи урока:</a:t>
            </a: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 •  </a:t>
            </a:r>
            <a:r>
              <a:rPr lang="ru-RU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восприятие и оценивание разнообразных явлений музыкальной культуры на основе систематизации жизненно-музыкального опыта;</a:t>
            </a: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•   развитие внутреннего  слуха и внутреннего зрения как фундамента творческого воображения;</a:t>
            </a:r>
          </a:p>
          <a:p>
            <a:pPr>
              <a:lnSpc>
                <a:spcPct val="115000"/>
              </a:lnSpc>
            </a:pPr>
            <a:r>
              <a:rPr lang="ru-RU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практическое освоение методов интонационно-образного   познания искусства. </a:t>
            </a: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endParaRPr lang="ru-RU" sz="3700" dirty="0" smtClean="0">
              <a:solidFill>
                <a:srgbClr val="66330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32656"/>
            <a:ext cx="9144000" cy="1143000"/>
          </a:xfrm>
        </p:spPr>
        <p:txBody>
          <a:bodyPr>
            <a:noAutofit/>
          </a:bodyPr>
          <a:lstStyle/>
          <a:p>
            <a:pPr algn="l">
              <a:lnSpc>
                <a:spcPct val="115000"/>
              </a:lnSpc>
              <a:spcAft>
                <a:spcPts val="1000"/>
              </a:spcAft>
            </a:pP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Цель урока:  </a:t>
            </a: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выявление взаимосвязи музыки и  </a:t>
            </a:r>
            <a:r>
              <a:rPr lang="ru-RU" sz="3200" dirty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изобразительного искусства </a:t>
            </a: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на основе восприятия и анализа музыкальных образов.</a:t>
            </a:r>
            <a:endParaRPr lang="ru-RU" sz="3200" dirty="0">
              <a:solidFill>
                <a:srgbClr val="00206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3508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8" descr="Портрет композитора А. Н. Серов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188913"/>
            <a:ext cx="1368425" cy="194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9" descr="Картинка 3 из 109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2349500"/>
            <a:ext cx="1368425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10" descr="i?id=15631527&amp;tov=0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388" y="4581525"/>
            <a:ext cx="1441450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5486" name="Rectangle 14"/>
          <p:cNvSpPr>
            <a:spLocks noGrp="1" noChangeArrowheads="1"/>
          </p:cNvSpPr>
          <p:nvPr>
            <p:ph type="subTitle" idx="4294967295"/>
          </p:nvPr>
        </p:nvSpPr>
        <p:spPr>
          <a:xfrm>
            <a:off x="2230438" y="333375"/>
            <a:ext cx="6913562" cy="6191250"/>
          </a:xfrm>
        </p:spPr>
        <p:txBody>
          <a:bodyPr/>
          <a:lstStyle/>
          <a:p>
            <a:pPr marL="0" indent="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2400" smtClean="0"/>
          </a:p>
          <a:p>
            <a:pPr marL="0" indent="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2400" smtClean="0"/>
          </a:p>
          <a:p>
            <a:pPr marL="0" indent="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800" smtClean="0"/>
              <a:t>«Музыка – язык души» </a:t>
            </a:r>
          </a:p>
          <a:p>
            <a:pPr marL="0" indent="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800" smtClean="0"/>
              <a:t>				</a:t>
            </a:r>
            <a:r>
              <a:rPr lang="ru-RU" sz="2800" i="1" smtClean="0"/>
              <a:t>А. Серов</a:t>
            </a:r>
          </a:p>
          <a:p>
            <a:pPr marL="0" indent="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2800" i="1" smtClean="0"/>
          </a:p>
          <a:p>
            <a:pPr marL="0" indent="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2800" smtClean="0"/>
          </a:p>
          <a:p>
            <a:pPr marL="0" indent="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800" smtClean="0"/>
              <a:t>«Музыка – стенография чувств»</a:t>
            </a:r>
          </a:p>
          <a:p>
            <a:pPr marL="0" indent="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800" smtClean="0"/>
              <a:t>				</a:t>
            </a:r>
            <a:r>
              <a:rPr lang="ru-RU" sz="2800" i="1" smtClean="0"/>
              <a:t>Л. Толстой</a:t>
            </a:r>
          </a:p>
          <a:p>
            <a:pPr marL="0" indent="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2800" i="1" smtClean="0"/>
          </a:p>
          <a:p>
            <a:pPr marL="0" indent="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2800" i="1" smtClean="0"/>
          </a:p>
          <a:p>
            <a:pPr marL="0" indent="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800" i="1" smtClean="0"/>
              <a:t>«Музыка – это область чувств и настроений, это – в звуках выраженная жизнь души»</a:t>
            </a:r>
          </a:p>
          <a:p>
            <a:pPr marL="0" indent="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800" i="1" smtClean="0"/>
              <a:t>				В. Шекспир</a:t>
            </a:r>
            <a:r>
              <a:rPr lang="ru-RU" sz="2400" i="1" smtClean="0"/>
              <a:t>				</a:t>
            </a:r>
          </a:p>
          <a:p>
            <a:pPr marL="0" indent="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240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000" i="1" smtClean="0">
                <a:solidFill>
                  <a:srgbClr val="FF0066"/>
                </a:solidFill>
              </a:rPr>
              <a:t>Домашнее задание</a:t>
            </a:r>
          </a:p>
        </p:txBody>
      </p:sp>
      <p:sp>
        <p:nvSpPr>
          <p:cNvPr id="1218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500174"/>
            <a:ext cx="8785225" cy="3929090"/>
          </a:xfrm>
        </p:spPr>
        <p:txBody>
          <a:bodyPr/>
          <a:lstStyle/>
          <a:p>
            <a:pPr marL="609600" indent="-609600">
              <a:buNone/>
              <a:defRPr/>
            </a:pPr>
            <a:r>
              <a:rPr lang="ru-RU" sz="3200" dirty="0" smtClean="0"/>
              <a:t>Попробуйте дома подобрать примеры «музыкальной живописи» и «живописной музыки», чтобы продемонстрировать на следующем уроке своим одноклассникам.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endParaRPr lang="ru-RU" sz="30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8915" name="Picture 3" descr="C:\Users\user\Downloads\img2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85728"/>
            <a:ext cx="8314220" cy="5643602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642910" y="4429132"/>
            <a:ext cx="80724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  <a:r>
              <a:rPr lang="ru-RU" sz="2400" dirty="0" smtClean="0"/>
              <a:t> 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user\Downloads\img2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42852"/>
            <a:ext cx="8286808" cy="364333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42910" y="3857628"/>
            <a:ext cx="821537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Нарисуй своё отношение к уроку</a:t>
            </a:r>
            <a:endParaRPr lang="ru-RU" sz="2400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положительное, отрицательное или безразличное</a:t>
            </a:r>
            <a:endParaRPr lang="ru-RU" sz="2400" dirty="0"/>
          </a:p>
        </p:txBody>
      </p:sp>
      <p:sp>
        <p:nvSpPr>
          <p:cNvPr id="6" name="AutoShape 6"/>
          <p:cNvSpPr>
            <a:spLocks noChangeArrowheads="1"/>
          </p:cNvSpPr>
          <p:nvPr/>
        </p:nvSpPr>
        <p:spPr bwMode="auto">
          <a:xfrm>
            <a:off x="714348" y="4786322"/>
            <a:ext cx="1447800" cy="1371600"/>
          </a:xfrm>
          <a:prstGeom prst="smileyFace">
            <a:avLst>
              <a:gd name="adj" fmla="val 4653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" name="AutoShape 7"/>
          <p:cNvSpPr>
            <a:spLocks noChangeArrowheads="1"/>
          </p:cNvSpPr>
          <p:nvPr/>
        </p:nvSpPr>
        <p:spPr bwMode="auto">
          <a:xfrm>
            <a:off x="3857620" y="4857760"/>
            <a:ext cx="1600200" cy="1304925"/>
          </a:xfrm>
          <a:prstGeom prst="smileyFace">
            <a:avLst>
              <a:gd name="adj" fmla="val -4653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8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16" y="4786322"/>
            <a:ext cx="1477963" cy="1312863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9" name="Rectangle 7"/>
          <p:cNvSpPr>
            <a:spLocks noGrp="1" noChangeArrowheads="1"/>
          </p:cNvSpPr>
          <p:nvPr>
            <p:ph type="ctrTitle"/>
          </p:nvPr>
        </p:nvSpPr>
        <p:spPr>
          <a:xfrm>
            <a:off x="1500166" y="2214554"/>
            <a:ext cx="6400800" cy="1363662"/>
          </a:xfrm>
          <a:noFill/>
        </p:spPr>
        <p:txBody>
          <a:bodyPr>
            <a:prstTxWarp prst="textArchUp">
              <a:avLst/>
            </a:prstTxWarp>
            <a:noAutofit/>
          </a:bodyPr>
          <a:lstStyle/>
          <a:p>
            <a:pPr algn="ctr"/>
            <a:r>
              <a:rPr lang="ru-RU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ВСЕМ СПАСИБО </a:t>
            </a:r>
            <a:br>
              <a:rPr lang="ru-RU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</a:br>
            <a:r>
              <a:rPr lang="ru-RU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ЗА УРОК</a:t>
            </a:r>
          </a:p>
        </p:txBody>
      </p:sp>
      <p:sp>
        <p:nvSpPr>
          <p:cNvPr id="64528" name="Rectangle 16"/>
          <p:cNvSpPr>
            <a:spLocks noGrp="1" noChangeArrowheads="1"/>
          </p:cNvSpPr>
          <p:nvPr>
            <p:ph type="subTitle" idx="1"/>
          </p:nvPr>
        </p:nvSpPr>
        <p:spPr>
          <a:xfrm>
            <a:off x="1428728" y="3143248"/>
            <a:ext cx="6335713" cy="1003300"/>
          </a:xfrm>
          <a:gradFill rotWithShape="1">
            <a:gsLst>
              <a:gs pos="0">
                <a:schemeClr val="bg2"/>
              </a:gs>
              <a:gs pos="100000">
                <a:srgbClr val="FFFFFF"/>
              </a:gs>
            </a:gsLst>
            <a:lin ang="5400000" scaled="1"/>
          </a:gradFill>
        </p:spPr>
        <p:txBody>
          <a:bodyPr>
            <a:normAutofit/>
          </a:bodyPr>
          <a:lstStyle/>
          <a:p>
            <a:pPr algn="ctr"/>
            <a:r>
              <a:rPr lang="ru-RU" sz="5400" b="1" dirty="0">
                <a:solidFill>
                  <a:srgbClr val="0000CC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ДО СВИДАНИЯ</a:t>
            </a:r>
          </a:p>
        </p:txBody>
      </p:sp>
      <p:pic>
        <p:nvPicPr>
          <p:cNvPr id="6" name="Рисунок 5" descr="2000_100a.g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DFDFA"/>
              </a:clrFrom>
              <a:clrTo>
                <a:srgbClr val="FDFDFA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0034" y="4286256"/>
            <a:ext cx="2024070" cy="2166946"/>
          </a:xfrm>
          <a:prstGeom prst="rect">
            <a:avLst/>
          </a:prstGeom>
        </p:spPr>
      </p:pic>
      <p:pic>
        <p:nvPicPr>
          <p:cNvPr id="7" name="Рисунок 6" descr="v16ani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29388" y="4214818"/>
            <a:ext cx="2000264" cy="214314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45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45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45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45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64528">
                                            <p:bg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64528">
                                            <p:bg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64528">
                                            <p:bg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500"/>
                                        <p:tgtEl>
                                          <p:spTgt spid="645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500"/>
                                        <p:tgtEl>
                                          <p:spTgt spid="645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500"/>
                                        <p:tgtEl>
                                          <p:spTgt spid="645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9" grpId="0"/>
      <p:bldP spid="64528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74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22978"/>
            <a:ext cx="7858180" cy="6401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3356992"/>
            <a:ext cx="8424936" cy="1470025"/>
          </a:xfrm>
        </p:spPr>
        <p:txBody>
          <a:bodyPr>
            <a:noAutofit/>
          </a:bodyPr>
          <a:lstStyle/>
          <a:p>
            <a:pPr algn="ctr"/>
            <a:r>
              <a:rPr lang="ru-RU" sz="6000" b="1" spc="300" dirty="0" smtClean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Times New Roman" pitchFamily="18" charset="0"/>
                <a:cs typeface="Times New Roman" pitchFamily="18" charset="0"/>
              </a:rPr>
              <a:t>Образы живописи в музыке.</a:t>
            </a:r>
            <a:br>
              <a:rPr lang="ru-RU" sz="6000" b="1" spc="300" dirty="0" smtClean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6000" b="1" spc="300" dirty="0" smtClean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Times New Roman" pitchFamily="18" charset="0"/>
                <a:cs typeface="Times New Roman" pitchFamily="18" charset="0"/>
              </a:rPr>
              <a:t>Живописность искусства.</a:t>
            </a:r>
            <a:endParaRPr lang="ru-RU" sz="6000" b="1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47664" y="476672"/>
            <a:ext cx="6106480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ТЕМА УРОКА</a:t>
            </a:r>
            <a:r>
              <a:rPr lang="ru-RU" sz="6000" b="1" spc="300" dirty="0" smtClean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:</a:t>
            </a:r>
            <a:endParaRPr lang="en-IE" sz="6000" b="1" spc="300" dirty="0" smtClean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  <a:p>
            <a:endParaRPr lang="en-IE" sz="6000" b="1" spc="300" dirty="0" smtClean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  <a:p>
            <a:endParaRPr lang="ru-RU" sz="6000" b="1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2036990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16832"/>
            <a:ext cx="8229600" cy="4608512"/>
          </a:xfrm>
        </p:spPr>
        <p:txBody>
          <a:bodyPr/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Выяснить, что общего между музыкой и изобразительным искусством.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Сравнить  средства выразительности в музыке и в изобразительном искусстве.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Сравнить произведения разных видов искусств: музыкального, изобразительного, литературного.</a:t>
            </a:r>
          </a:p>
          <a:p>
            <a:pPr marL="0" indent="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274638"/>
            <a:ext cx="7543824" cy="1143000"/>
          </a:xfrm>
        </p:spPr>
        <p:txBody>
          <a:bodyPr>
            <a:noAutofit/>
          </a:bodyPr>
          <a:lstStyle/>
          <a:p>
            <a:r>
              <a:rPr lang="ru-RU" sz="72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Times New Roman" pitchFamily="18" charset="0"/>
                <a:cs typeface="Times New Roman" pitchFamily="18" charset="0"/>
              </a:rPr>
              <a:t>ПЛАН УРОКА</a:t>
            </a:r>
          </a:p>
        </p:txBody>
      </p:sp>
    </p:spTree>
    <p:extLst>
      <p:ext uri="{BB962C8B-B14F-4D97-AF65-F5344CB8AC3E}">
        <p14:creationId xmlns="" xmlns:p14="http://schemas.microsoft.com/office/powerpoint/2010/main" val="374676073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3239335"/>
            <a:ext cx="2952328" cy="103671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0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МУЗЫКА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sz="8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Times New Roman" pitchFamily="18" charset="0"/>
                <a:cs typeface="Times New Roman" pitchFamily="18" charset="0"/>
              </a:rPr>
              <a:t>ЖИЗНЬ</a:t>
            </a: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2195736" y="4869160"/>
            <a:ext cx="4046071" cy="10367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ru-RU" sz="40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ЛИТЕРАТУРА</a:t>
            </a: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4355976" y="3212976"/>
            <a:ext cx="4968552" cy="10367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ru-RU" b="1" spc="300" dirty="0">
                <a:ln w="1270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ИЗОБРАЗИТЕЛЬНОЕ </a:t>
            </a:r>
            <a:r>
              <a:rPr lang="ru-RU" sz="4000" b="1" spc="300" dirty="0">
                <a:ln w="1270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ИСКУССТВО</a:t>
            </a:r>
          </a:p>
        </p:txBody>
      </p:sp>
      <p:cxnSp>
        <p:nvCxnSpPr>
          <p:cNvPr id="7" name="Прямая со стрелкой 6"/>
          <p:cNvCxnSpPr/>
          <p:nvPr/>
        </p:nvCxnSpPr>
        <p:spPr>
          <a:xfrm flipH="1">
            <a:off x="1619672" y="2276872"/>
            <a:ext cx="1872208" cy="792088"/>
          </a:xfrm>
          <a:prstGeom prst="straightConnector1">
            <a:avLst/>
          </a:prstGeom>
          <a:ln w="57150">
            <a:solidFill>
              <a:schemeClr val="tx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4216489" y="2672916"/>
            <a:ext cx="0" cy="1800200"/>
          </a:xfrm>
          <a:prstGeom prst="straightConnector1">
            <a:avLst/>
          </a:prstGeom>
          <a:ln w="57150">
            <a:solidFill>
              <a:schemeClr val="tx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5413715" y="2226669"/>
            <a:ext cx="1656184" cy="892494"/>
          </a:xfrm>
          <a:prstGeom prst="straightConnector1">
            <a:avLst/>
          </a:prstGeom>
          <a:ln w="57150">
            <a:solidFill>
              <a:schemeClr val="tx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421031885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dirty="0" smtClean="0"/>
              <a:t>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dirty="0" smtClean="0"/>
              <a:t>Всех </a:t>
            </a:r>
            <a:r>
              <a:rPr lang="ru-RU" dirty="0" smtClean="0">
                <a:solidFill>
                  <a:srgbClr val="00B050"/>
                </a:solidFill>
              </a:rPr>
              <a:t>звуков и цветов </a:t>
            </a:r>
            <a:r>
              <a:rPr lang="ru-RU" dirty="0" smtClean="0">
                <a:solidFill>
                  <a:srgbClr val="FF0000"/>
                </a:solidFill>
              </a:rPr>
              <a:t>соотношенья,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dirty="0" smtClean="0"/>
              <a:t>А также способы переложенья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dirty="0" smtClean="0"/>
              <a:t>Любых </a:t>
            </a:r>
            <a:r>
              <a:rPr lang="ru-RU" dirty="0" smtClean="0">
                <a:solidFill>
                  <a:srgbClr val="0070C0"/>
                </a:solidFill>
              </a:rPr>
              <a:t>оттенков цвета в ноты, звуки</a:t>
            </a:r>
            <a:r>
              <a:rPr lang="ru-RU" dirty="0" smtClean="0"/>
              <a:t>.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dirty="0" smtClean="0"/>
              <a:t>О, как хотелось мне азы науки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dirty="0" smtClean="0"/>
              <a:t>Такой постичь!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dirty="0" smtClean="0"/>
              <a:t>							Г.Гессе </a:t>
            </a:r>
          </a:p>
        </p:txBody>
      </p:sp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000" i="1" smtClean="0">
                <a:solidFill>
                  <a:srgbClr val="CC0099"/>
                </a:solidFill>
              </a:rPr>
              <a:t>Проблема урока</a:t>
            </a:r>
          </a:p>
        </p:txBody>
      </p:sp>
      <p:pic>
        <p:nvPicPr>
          <p:cNvPr id="6148" name="Picture 4" descr="i?id=6429453&amp;tov=7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70008" y="188913"/>
            <a:ext cx="1994605" cy="324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520"/>
            <a:ext cx="9252520" cy="6885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14,Рахменинов Концерт№3 1 часть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7361651" y="6237312"/>
            <a:ext cx="465584" cy="46558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62583569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9242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sz="80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Times New Roman" pitchFamily="18" charset="0"/>
                <a:cs typeface="Times New Roman" pitchFamily="18" charset="0"/>
              </a:rPr>
              <a:t>Музыка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297" y="1556792"/>
            <a:ext cx="8544785" cy="453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29074218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61" name="Rectangle 5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4000" smtClean="0"/>
              <a:t/>
            </a:r>
            <a:br>
              <a:rPr lang="ru-RU" sz="4000" smtClean="0"/>
            </a:br>
            <a:r>
              <a:rPr lang="ru-RU" sz="4000" smtClean="0"/>
              <a:t/>
            </a:r>
            <a:br>
              <a:rPr lang="ru-RU" sz="4000" smtClean="0"/>
            </a:br>
            <a:r>
              <a:rPr lang="ru-RU" sz="4000" smtClean="0"/>
              <a:t/>
            </a:r>
            <a:br>
              <a:rPr lang="ru-RU" sz="4000" smtClean="0"/>
            </a:br>
            <a:r>
              <a:rPr lang="ru-RU" sz="4000" smtClean="0"/>
              <a:t/>
            </a:r>
            <a:br>
              <a:rPr lang="ru-RU" sz="4000" smtClean="0"/>
            </a:br>
            <a:endParaRPr lang="ru-RU" sz="4000" smtClean="0"/>
          </a:p>
        </p:txBody>
      </p:sp>
      <p:sp>
        <p:nvSpPr>
          <p:cNvPr id="96262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827088" y="549275"/>
            <a:ext cx="7705725" cy="5400675"/>
          </a:xfrm>
        </p:spPr>
        <p:txBody>
          <a:bodyPr/>
          <a:lstStyle/>
          <a:p>
            <a:pPr algn="l" eaLnBrk="1" hangingPunct="1">
              <a:defRPr/>
            </a:pPr>
            <a:endParaRPr lang="ru-RU" sz="2800" dirty="0" smtClean="0"/>
          </a:p>
          <a:p>
            <a:pPr algn="l" eaLnBrk="1" hangingPunct="1">
              <a:defRPr/>
            </a:pPr>
            <a:endParaRPr lang="ru-RU" sz="2800" dirty="0" smtClean="0"/>
          </a:p>
          <a:p>
            <a:pPr algn="l" eaLnBrk="1" hangingPunct="1">
              <a:defRPr/>
            </a:pPr>
            <a:r>
              <a:rPr lang="ru-RU" sz="2800" dirty="0" smtClean="0"/>
              <a:t>			</a:t>
            </a:r>
            <a:endParaRPr lang="en-IE" sz="2800" dirty="0" smtClean="0"/>
          </a:p>
          <a:p>
            <a:pPr algn="l" eaLnBrk="1" hangingPunct="1">
              <a:defRPr/>
            </a:pPr>
            <a:endParaRPr lang="en-IE" sz="2800" dirty="0" smtClean="0">
              <a:solidFill>
                <a:srgbClr val="0070C0"/>
              </a:solidFill>
            </a:endParaRPr>
          </a:p>
          <a:p>
            <a:pPr algn="l" eaLnBrk="1" hangingPunct="1">
              <a:defRPr/>
            </a:pPr>
            <a:r>
              <a:rPr lang="en-IE" sz="2800" dirty="0" smtClean="0">
                <a:solidFill>
                  <a:srgbClr val="0070C0"/>
                </a:solidFill>
              </a:rPr>
              <a:t>			</a:t>
            </a:r>
            <a:r>
              <a:rPr lang="ru-RU" sz="2800" dirty="0" smtClean="0">
                <a:solidFill>
                  <a:srgbClr val="0070C0"/>
                </a:solidFill>
              </a:rPr>
              <a:t>Здесь еле дышит ветерок,</a:t>
            </a:r>
          </a:p>
          <a:p>
            <a:pPr algn="l" eaLnBrk="1" hangingPunct="1">
              <a:defRPr/>
            </a:pPr>
            <a:r>
              <a:rPr lang="ru-RU" sz="2800" dirty="0" smtClean="0">
                <a:solidFill>
                  <a:srgbClr val="0070C0"/>
                </a:solidFill>
              </a:rPr>
              <a:t>			Сюда гроза  не долетает,</a:t>
            </a:r>
          </a:p>
          <a:p>
            <a:pPr algn="l" eaLnBrk="1" hangingPunct="1">
              <a:defRPr/>
            </a:pPr>
            <a:r>
              <a:rPr lang="en-IE" sz="2800" dirty="0" smtClean="0">
                <a:solidFill>
                  <a:srgbClr val="0070C0"/>
                </a:solidFill>
              </a:rPr>
              <a:t>		</a:t>
            </a:r>
            <a:r>
              <a:rPr lang="ru-RU" sz="2800" dirty="0" smtClean="0">
                <a:solidFill>
                  <a:srgbClr val="0070C0"/>
                </a:solidFill>
              </a:rPr>
              <a:t>	И безмятежный островок</a:t>
            </a:r>
          </a:p>
          <a:p>
            <a:pPr algn="l">
              <a:defRPr/>
            </a:pPr>
            <a:r>
              <a:rPr lang="ru-RU" sz="2800" dirty="0" smtClean="0">
                <a:solidFill>
                  <a:srgbClr val="0070C0"/>
                </a:solidFill>
              </a:rPr>
              <a:t>К. Бальмонт</a:t>
            </a:r>
            <a:r>
              <a:rPr lang="ru-RU" sz="3200" dirty="0" smtClean="0">
                <a:solidFill>
                  <a:srgbClr val="0070C0"/>
                </a:solidFill>
              </a:rPr>
              <a:t> </a:t>
            </a:r>
            <a:r>
              <a:rPr lang="ru-RU" sz="2800" dirty="0" smtClean="0">
                <a:solidFill>
                  <a:srgbClr val="0070C0"/>
                </a:solidFill>
              </a:rPr>
              <a:t>	Всё дремлет, засыпает.</a:t>
            </a:r>
          </a:p>
        </p:txBody>
      </p:sp>
      <p:pic>
        <p:nvPicPr>
          <p:cNvPr id="14340" name="Picture 7" descr="Картинка 1 из 33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85727"/>
            <a:ext cx="2643206" cy="3601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774</TotalTime>
  <Words>423</Words>
  <Application>Microsoft Office PowerPoint</Application>
  <PresentationFormat>Экран (4:3)</PresentationFormat>
  <Paragraphs>128</Paragraphs>
  <Slides>24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Открытая</vt:lpstr>
      <vt:lpstr>Слайд 1</vt:lpstr>
      <vt:lpstr>Цель урока:  выявление взаимосвязи музыки и  изобразительного искусства на основе восприятия и анализа музыкальных образов.</vt:lpstr>
      <vt:lpstr>Образы живописи в музыке. Живописность искусства.</vt:lpstr>
      <vt:lpstr>ПЛАН УРОКА</vt:lpstr>
      <vt:lpstr>ЖИЗНЬ</vt:lpstr>
      <vt:lpstr>Проблема урока</vt:lpstr>
      <vt:lpstr>Слайд 7</vt:lpstr>
      <vt:lpstr>Музыка</vt:lpstr>
      <vt:lpstr>    </vt:lpstr>
      <vt:lpstr>Слайд 10</vt:lpstr>
      <vt:lpstr>АркадийРылов. Буйный ветер </vt:lpstr>
      <vt:lpstr>Выразительные средства.</vt:lpstr>
      <vt:lpstr>«Вариация Феи Зимы» из балета С.Прокофьева «Золушка». </vt:lpstr>
      <vt:lpstr>Работа над проектом (по группам)  </vt:lpstr>
      <vt:lpstr>Слайд 15</vt:lpstr>
      <vt:lpstr>Изобразительное искусство</vt:lpstr>
      <vt:lpstr>Работа над проектом (по группам)  </vt:lpstr>
      <vt:lpstr>Работа над проектом (по группам)  </vt:lpstr>
      <vt:lpstr>ПЛАН УРОКА</vt:lpstr>
      <vt:lpstr>Слайд 20</vt:lpstr>
      <vt:lpstr>Домашнее задание</vt:lpstr>
      <vt:lpstr>Слайд 22</vt:lpstr>
      <vt:lpstr>Слайд 23</vt:lpstr>
      <vt:lpstr>ВСЕМ СПАСИБО  ЗА УРОК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Что роднит музыку с изобразительным искусством.</dc:title>
  <dc:creator>lusin</dc:creator>
  <cp:lastModifiedBy>user</cp:lastModifiedBy>
  <cp:revision>60</cp:revision>
  <dcterms:created xsi:type="dcterms:W3CDTF">2013-01-09T07:47:58Z</dcterms:created>
  <dcterms:modified xsi:type="dcterms:W3CDTF">2015-09-28T19:20:59Z</dcterms:modified>
</cp:coreProperties>
</file>